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66" r:id="rId6"/>
    <p:sldId id="267" r:id="rId7"/>
    <p:sldId id="268" r:id="rId8"/>
    <p:sldId id="262" r:id="rId9"/>
    <p:sldId id="261" r:id="rId10"/>
    <p:sldId id="265" r:id="rId11"/>
    <p:sldId id="270" r:id="rId12"/>
    <p:sldId id="271" r:id="rId13"/>
    <p:sldId id="272" r:id="rId14"/>
    <p:sldId id="273" r:id="rId15"/>
    <p:sldId id="274" r:id="rId16"/>
    <p:sldId id="275" r:id="rId17"/>
    <p:sldId id="264" r:id="rId18"/>
    <p:sldId id="260"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A05B-112C-410A-A35A-A54DF83FD77A}"/>
              </a:ext>
            </a:extLst>
          </p:cNvPr>
          <p:cNvSpPr>
            <a:spLocks noGrp="1"/>
          </p:cNvSpPr>
          <p:nvPr>
            <p:ph type="ctrTitle"/>
          </p:nvPr>
        </p:nvSpPr>
        <p:spPr>
          <a:xfrm>
            <a:off x="288243" y="693030"/>
            <a:ext cx="9659713" cy="1646302"/>
          </a:xfrm>
        </p:spPr>
        <p:txBody>
          <a:bodyPr/>
          <a:lstStyle/>
          <a:p>
            <a:r>
              <a:rPr lang="en-US" sz="6000" b="1" dirty="0">
                <a:solidFill>
                  <a:schemeClr val="tx1">
                    <a:lumMod val="75000"/>
                    <a:lumOff val="25000"/>
                  </a:schemeClr>
                </a:solidFill>
              </a:rPr>
              <a:t>Preparing for Forgiveness</a:t>
            </a:r>
          </a:p>
        </p:txBody>
      </p:sp>
      <p:sp>
        <p:nvSpPr>
          <p:cNvPr id="3" name="Subtitle 2">
            <a:extLst>
              <a:ext uri="{FF2B5EF4-FFF2-40B4-BE49-F238E27FC236}">
                <a16:creationId xmlns:a16="http://schemas.microsoft.com/office/drawing/2014/main" id="{DBA84B44-6E7B-492D-986D-A11F77A9BED1}"/>
              </a:ext>
            </a:extLst>
          </p:cNvPr>
          <p:cNvSpPr>
            <a:spLocks noGrp="1"/>
          </p:cNvSpPr>
          <p:nvPr>
            <p:ph type="subTitle" idx="1"/>
          </p:nvPr>
        </p:nvSpPr>
        <p:spPr>
          <a:xfrm>
            <a:off x="-2829592" y="5068071"/>
            <a:ext cx="7766936" cy="1096899"/>
          </a:xfrm>
        </p:spPr>
        <p:txBody>
          <a:bodyPr/>
          <a:lstStyle/>
          <a:p>
            <a:r>
              <a:rPr lang="en-US" b="1" dirty="0"/>
              <a:t>Presented by EDASC and VSH CPAs</a:t>
            </a:r>
          </a:p>
        </p:txBody>
      </p:sp>
      <p:pic>
        <p:nvPicPr>
          <p:cNvPr id="5" name="Picture 4">
            <a:extLst>
              <a:ext uri="{FF2B5EF4-FFF2-40B4-BE49-F238E27FC236}">
                <a16:creationId xmlns:a16="http://schemas.microsoft.com/office/drawing/2014/main" id="{FBA42C3E-19F2-4AAA-BD8F-D418E1152B65}"/>
              </a:ext>
            </a:extLst>
          </p:cNvPr>
          <p:cNvPicPr>
            <a:picLocks noChangeAspect="1"/>
          </p:cNvPicPr>
          <p:nvPr/>
        </p:nvPicPr>
        <p:blipFill>
          <a:blip r:embed="rId2"/>
          <a:stretch>
            <a:fillRect/>
          </a:stretch>
        </p:blipFill>
        <p:spPr>
          <a:xfrm>
            <a:off x="3321295" y="5625953"/>
            <a:ext cx="2001001" cy="777655"/>
          </a:xfrm>
          <a:prstGeom prst="rect">
            <a:avLst/>
          </a:prstGeom>
        </p:spPr>
      </p:pic>
      <p:sp>
        <p:nvSpPr>
          <p:cNvPr id="6" name="Subtitle 2">
            <a:extLst>
              <a:ext uri="{FF2B5EF4-FFF2-40B4-BE49-F238E27FC236}">
                <a16:creationId xmlns:a16="http://schemas.microsoft.com/office/drawing/2014/main" id="{AC9DDE0A-0E1A-4884-B830-0F3D2B9F88C5}"/>
              </a:ext>
            </a:extLst>
          </p:cNvPr>
          <p:cNvSpPr txBox="1">
            <a:spLocks/>
          </p:cNvSpPr>
          <p:nvPr/>
        </p:nvSpPr>
        <p:spPr>
          <a:xfrm>
            <a:off x="2181020" y="2681163"/>
            <a:ext cx="7766936" cy="10968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2400" dirty="0">
                <a:solidFill>
                  <a:schemeClr val="tx1">
                    <a:lumMod val="65000"/>
                    <a:lumOff val="35000"/>
                  </a:schemeClr>
                </a:solidFill>
              </a:rPr>
              <a:t>Exploring small business relief offered in the Paycheck Protection Program, from calculating loan forgiveness to examining the Employee Retention Credit</a:t>
            </a:r>
          </a:p>
        </p:txBody>
      </p:sp>
      <p:pic>
        <p:nvPicPr>
          <p:cNvPr id="7" name="Picture 6">
            <a:extLst>
              <a:ext uri="{FF2B5EF4-FFF2-40B4-BE49-F238E27FC236}">
                <a16:creationId xmlns:a16="http://schemas.microsoft.com/office/drawing/2014/main" id="{B1AE491E-D98F-43F5-BC66-5113040CB661}"/>
              </a:ext>
            </a:extLst>
          </p:cNvPr>
          <p:cNvPicPr>
            <a:picLocks noChangeAspect="1"/>
          </p:cNvPicPr>
          <p:nvPr/>
        </p:nvPicPr>
        <p:blipFill>
          <a:blip r:embed="rId3"/>
          <a:stretch>
            <a:fillRect/>
          </a:stretch>
        </p:blipFill>
        <p:spPr>
          <a:xfrm>
            <a:off x="314328" y="5542690"/>
            <a:ext cx="2838449" cy="886677"/>
          </a:xfrm>
          <a:prstGeom prst="rect">
            <a:avLst/>
          </a:prstGeom>
        </p:spPr>
      </p:pic>
    </p:spTree>
    <p:extLst>
      <p:ext uri="{BB962C8B-B14F-4D97-AF65-F5344CB8AC3E}">
        <p14:creationId xmlns:p14="http://schemas.microsoft.com/office/powerpoint/2010/main" val="330491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B13C-2A9E-46B2-A841-3FDA37EA3620}"/>
              </a:ext>
            </a:extLst>
          </p:cNvPr>
          <p:cNvSpPr>
            <a:spLocks noGrp="1"/>
          </p:cNvSpPr>
          <p:nvPr>
            <p:ph type="title"/>
          </p:nvPr>
        </p:nvSpPr>
        <p:spPr/>
        <p:txBody>
          <a:bodyPr/>
          <a:lstStyle/>
          <a:p>
            <a:r>
              <a:rPr lang="en-US" dirty="0"/>
              <a:t>PPP Forgiveness</a:t>
            </a:r>
          </a:p>
        </p:txBody>
      </p:sp>
      <p:sp>
        <p:nvSpPr>
          <p:cNvPr id="3" name="Content Placeholder 2">
            <a:extLst>
              <a:ext uri="{FF2B5EF4-FFF2-40B4-BE49-F238E27FC236}">
                <a16:creationId xmlns:a16="http://schemas.microsoft.com/office/drawing/2014/main" id="{4D21995A-F131-4051-AE37-A675D7381545}"/>
              </a:ext>
            </a:extLst>
          </p:cNvPr>
          <p:cNvSpPr>
            <a:spLocks noGrp="1"/>
          </p:cNvSpPr>
          <p:nvPr>
            <p:ph idx="1"/>
          </p:nvPr>
        </p:nvSpPr>
        <p:spPr/>
        <p:txBody>
          <a:bodyPr>
            <a:normAutofit lnSpcReduction="10000"/>
          </a:bodyPr>
          <a:lstStyle/>
          <a:p>
            <a:r>
              <a:rPr lang="en-US" dirty="0"/>
              <a:t>The process to calculate the amount of loan forgiveness requires three steps:</a:t>
            </a:r>
          </a:p>
          <a:p>
            <a:endParaRPr lang="en-US" dirty="0"/>
          </a:p>
          <a:p>
            <a:r>
              <a:rPr lang="en-US" dirty="0"/>
              <a:t>Determine the maximum amount of possible loan forgiveness based on the borrower’s expenditures during the 24 weeks (NEW) rather than 8 weeks, after the loan is made;</a:t>
            </a:r>
          </a:p>
          <a:p>
            <a:endParaRPr lang="en-US" dirty="0"/>
          </a:p>
          <a:p>
            <a:r>
              <a:rPr lang="en-US" dirty="0"/>
              <a:t>Determine the amount, if any, by which the maximum loan forgiveness will be reduced because of reduced employment or reduced salaries and wages; and</a:t>
            </a:r>
          </a:p>
          <a:p>
            <a:endParaRPr lang="en-US" dirty="0"/>
          </a:p>
          <a:p>
            <a:r>
              <a:rPr lang="en-US" dirty="0"/>
              <a:t>Apply the newly passed 60% rule that requires that at least 60% of eligible loan forgiveness expenses go towards payroll costs. Remaining 40% on mortgage interest, rent and utilities.</a:t>
            </a:r>
          </a:p>
        </p:txBody>
      </p:sp>
    </p:spTree>
    <p:extLst>
      <p:ext uri="{BB962C8B-B14F-4D97-AF65-F5344CB8AC3E}">
        <p14:creationId xmlns:p14="http://schemas.microsoft.com/office/powerpoint/2010/main" val="67302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6875-9325-4A67-A6D2-2B4352F4567F}"/>
              </a:ext>
            </a:extLst>
          </p:cNvPr>
          <p:cNvSpPr>
            <a:spLocks noGrp="1"/>
          </p:cNvSpPr>
          <p:nvPr>
            <p:ph type="title"/>
          </p:nvPr>
        </p:nvSpPr>
        <p:spPr/>
        <p:txBody>
          <a:bodyPr/>
          <a:lstStyle/>
          <a:p>
            <a:r>
              <a:rPr lang="en-US" dirty="0"/>
              <a:t>Qualifying Expenses: Payroll</a:t>
            </a:r>
          </a:p>
        </p:txBody>
      </p:sp>
      <p:sp>
        <p:nvSpPr>
          <p:cNvPr id="3" name="Content Placeholder 2">
            <a:extLst>
              <a:ext uri="{FF2B5EF4-FFF2-40B4-BE49-F238E27FC236}">
                <a16:creationId xmlns:a16="http://schemas.microsoft.com/office/drawing/2014/main" id="{A2A2568A-0702-4A69-AB1C-BAE6BF644B6B}"/>
              </a:ext>
            </a:extLst>
          </p:cNvPr>
          <p:cNvSpPr>
            <a:spLocks noGrp="1"/>
          </p:cNvSpPr>
          <p:nvPr>
            <p:ph idx="1"/>
          </p:nvPr>
        </p:nvSpPr>
        <p:spPr/>
        <p:txBody>
          <a:bodyPr>
            <a:normAutofit fontScale="85000" lnSpcReduction="10000"/>
          </a:bodyPr>
          <a:lstStyle/>
          <a:p>
            <a:r>
              <a:rPr lang="en-US" dirty="0"/>
              <a:t>The following expenses incurred or paid by the borrower during the 24 weeks following loan funded are eligible for forgiveness:</a:t>
            </a:r>
          </a:p>
          <a:p>
            <a:r>
              <a:rPr lang="en-US" b="1" dirty="0"/>
              <a:t>Payroll Expenses</a:t>
            </a:r>
            <a:r>
              <a:rPr lang="en-US" dirty="0"/>
              <a:t>, defined as:</a:t>
            </a:r>
          </a:p>
          <a:p>
            <a:pPr lvl="1"/>
            <a:r>
              <a:rPr lang="en-US" dirty="0"/>
              <a:t>Compensation (not exceeding $15,385 per employee) in the form of:</a:t>
            </a:r>
          </a:p>
          <a:p>
            <a:pPr lvl="1"/>
            <a:r>
              <a:rPr lang="en-US" dirty="0"/>
              <a:t>gross salary, gross wages, gross commissions, and gross tips,</a:t>
            </a:r>
          </a:p>
          <a:p>
            <a:pPr lvl="1"/>
            <a:r>
              <a:rPr lang="en-US" dirty="0"/>
              <a:t>vacation, parental, family, medical, or sick leave (other than leave for which the employer was reimbursed under the Families First Coronavirus Response Act), and</a:t>
            </a:r>
          </a:p>
          <a:p>
            <a:pPr lvl="1"/>
            <a:r>
              <a:rPr lang="en-US" dirty="0"/>
              <a:t>allowance for separation or dismissal;</a:t>
            </a:r>
          </a:p>
          <a:p>
            <a:pPr lvl="1"/>
            <a:r>
              <a:rPr lang="en-US" dirty="0"/>
              <a:t>Employer contribution for employee group health care coverage;</a:t>
            </a:r>
          </a:p>
          <a:p>
            <a:pPr lvl="1"/>
            <a:r>
              <a:rPr lang="en-US" dirty="0"/>
              <a:t>Employer contribution for employee retirement plans; and</a:t>
            </a:r>
          </a:p>
          <a:p>
            <a:pPr lvl="1"/>
            <a:r>
              <a:rPr lang="en-US" dirty="0"/>
              <a:t>Payment of state and local taxes assessed on compensation of employees.</a:t>
            </a:r>
          </a:p>
          <a:p>
            <a:r>
              <a:rPr lang="en-US" dirty="0"/>
              <a:t>Note: For an independent contractor or sole proprietor, payroll costs only include wages, commissions, income, or net earnings from self-employment, or similar compensation.</a:t>
            </a:r>
          </a:p>
        </p:txBody>
      </p:sp>
    </p:spTree>
    <p:extLst>
      <p:ext uri="{BB962C8B-B14F-4D97-AF65-F5344CB8AC3E}">
        <p14:creationId xmlns:p14="http://schemas.microsoft.com/office/powerpoint/2010/main" val="186054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A9A8-FDB4-4545-8ED5-385DACC952A1}"/>
              </a:ext>
            </a:extLst>
          </p:cNvPr>
          <p:cNvSpPr>
            <a:spLocks noGrp="1"/>
          </p:cNvSpPr>
          <p:nvPr>
            <p:ph type="title"/>
          </p:nvPr>
        </p:nvSpPr>
        <p:spPr/>
        <p:txBody>
          <a:bodyPr/>
          <a:lstStyle/>
          <a:p>
            <a:r>
              <a:rPr lang="en-US" dirty="0"/>
              <a:t>Qualifying Expenses: Non-Payroll</a:t>
            </a:r>
          </a:p>
        </p:txBody>
      </p:sp>
      <p:sp>
        <p:nvSpPr>
          <p:cNvPr id="3" name="Content Placeholder 2">
            <a:extLst>
              <a:ext uri="{FF2B5EF4-FFF2-40B4-BE49-F238E27FC236}">
                <a16:creationId xmlns:a16="http://schemas.microsoft.com/office/drawing/2014/main" id="{8F99E1B3-6988-4BF7-B360-7F5FB5E61687}"/>
              </a:ext>
            </a:extLst>
          </p:cNvPr>
          <p:cNvSpPr>
            <a:spLocks noGrp="1"/>
          </p:cNvSpPr>
          <p:nvPr>
            <p:ph idx="1"/>
          </p:nvPr>
        </p:nvSpPr>
        <p:spPr/>
        <p:txBody>
          <a:bodyPr>
            <a:normAutofit/>
          </a:bodyPr>
          <a:lstStyle/>
          <a:p>
            <a:r>
              <a:rPr lang="en-US" b="1" dirty="0"/>
              <a:t>Non-Payroll Expenses</a:t>
            </a:r>
            <a:r>
              <a:rPr lang="en-US" dirty="0"/>
              <a:t>, defined as:</a:t>
            </a:r>
          </a:p>
          <a:p>
            <a:pPr lvl="1"/>
            <a:r>
              <a:rPr lang="en-US" dirty="0"/>
              <a:t>Mortgage interest payments for the business on real or personal property (debt incurred before February 15, 2020);</a:t>
            </a:r>
          </a:p>
          <a:p>
            <a:pPr lvl="1"/>
            <a:r>
              <a:rPr lang="en-US" dirty="0"/>
              <a:t>Rent or lease payments for the business on real or personal property (lease in place before February 15, 2020); and</a:t>
            </a:r>
          </a:p>
          <a:p>
            <a:pPr lvl="1"/>
            <a:r>
              <a:rPr lang="en-US" dirty="0"/>
              <a:t>Utility payments for the business for electricity, gas, water, transportation, telephone, or internet access (service began before February 15, 2020).</a:t>
            </a:r>
          </a:p>
          <a:p>
            <a:r>
              <a:rPr lang="en-US" dirty="0"/>
              <a:t>Note: For an independent contractor or sole proprietor, you must have claimed or be entitled to claim a deduction for these expenses on your 2019 Form 1040 Schedule C in order to claim them as expenses eligible for PPP loan forgiveness in 2020.</a:t>
            </a:r>
          </a:p>
        </p:txBody>
      </p:sp>
    </p:spTree>
    <p:extLst>
      <p:ext uri="{BB962C8B-B14F-4D97-AF65-F5344CB8AC3E}">
        <p14:creationId xmlns:p14="http://schemas.microsoft.com/office/powerpoint/2010/main" val="2182007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E974-0778-4F6D-AD39-99222F9B4949}"/>
              </a:ext>
            </a:extLst>
          </p:cNvPr>
          <p:cNvSpPr>
            <a:spLocks noGrp="1"/>
          </p:cNvSpPr>
          <p:nvPr>
            <p:ph type="title"/>
          </p:nvPr>
        </p:nvSpPr>
        <p:spPr/>
        <p:txBody>
          <a:bodyPr/>
          <a:lstStyle/>
          <a:p>
            <a:r>
              <a:rPr lang="en-US" dirty="0"/>
              <a:t>Qualifying Period</a:t>
            </a:r>
          </a:p>
        </p:txBody>
      </p:sp>
      <p:sp>
        <p:nvSpPr>
          <p:cNvPr id="3" name="Content Placeholder 2">
            <a:extLst>
              <a:ext uri="{FF2B5EF4-FFF2-40B4-BE49-F238E27FC236}">
                <a16:creationId xmlns:a16="http://schemas.microsoft.com/office/drawing/2014/main" id="{5251EB8B-AFC3-421D-9897-5C393BCCF3D5}"/>
              </a:ext>
            </a:extLst>
          </p:cNvPr>
          <p:cNvSpPr>
            <a:spLocks noGrp="1"/>
          </p:cNvSpPr>
          <p:nvPr>
            <p:ph idx="1"/>
          </p:nvPr>
        </p:nvSpPr>
        <p:spPr/>
        <p:txBody>
          <a:bodyPr/>
          <a:lstStyle/>
          <a:p>
            <a:r>
              <a:rPr lang="en-US" dirty="0"/>
              <a:t>The period during which expenses must be incurred or paid:</a:t>
            </a:r>
          </a:p>
          <a:p>
            <a:pPr lvl="1"/>
            <a:r>
              <a:rPr lang="en-US" dirty="0"/>
              <a:t>The 8 weeks (56 days) beginning on the day the PPP loan was disbursed or</a:t>
            </a:r>
          </a:p>
          <a:p>
            <a:pPr lvl="1"/>
            <a:r>
              <a:rPr lang="en-US" dirty="0"/>
              <a:t>For borrowers with a biweekly (or more frequent) payroll schedule, the 8 weeks (56 days) beginning on the first day of the first pay period following the PPP loan disbursement.</a:t>
            </a:r>
          </a:p>
          <a:p>
            <a:pPr lvl="1"/>
            <a:r>
              <a:rPr lang="en-US" dirty="0"/>
              <a:t>Based on the PPP Flexibility Act, this is now 24 weeks. </a:t>
            </a:r>
          </a:p>
          <a:p>
            <a:pPr lvl="2"/>
            <a:r>
              <a:rPr lang="en-US" dirty="0"/>
              <a:t>Automatic extension</a:t>
            </a:r>
          </a:p>
          <a:p>
            <a:pPr lvl="2"/>
            <a:r>
              <a:rPr lang="en-US" dirty="0"/>
              <a:t>Borrower can elect to opt-out and stick with original 8 weeks</a:t>
            </a:r>
          </a:p>
        </p:txBody>
      </p:sp>
    </p:spTree>
    <p:extLst>
      <p:ext uri="{BB962C8B-B14F-4D97-AF65-F5344CB8AC3E}">
        <p14:creationId xmlns:p14="http://schemas.microsoft.com/office/powerpoint/2010/main" val="347903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E8F-6BC2-4904-8A27-3B68FD9A67D6}"/>
              </a:ext>
            </a:extLst>
          </p:cNvPr>
          <p:cNvSpPr>
            <a:spLocks noGrp="1"/>
          </p:cNvSpPr>
          <p:nvPr>
            <p:ph type="title"/>
          </p:nvPr>
        </p:nvSpPr>
        <p:spPr/>
        <p:txBody>
          <a:bodyPr/>
          <a:lstStyle/>
          <a:p>
            <a:r>
              <a:rPr lang="en-US" dirty="0"/>
              <a:t>PPP Forgiveness</a:t>
            </a:r>
          </a:p>
        </p:txBody>
      </p:sp>
      <p:sp>
        <p:nvSpPr>
          <p:cNvPr id="3" name="Content Placeholder 2">
            <a:extLst>
              <a:ext uri="{FF2B5EF4-FFF2-40B4-BE49-F238E27FC236}">
                <a16:creationId xmlns:a16="http://schemas.microsoft.com/office/drawing/2014/main" id="{55A84812-7199-46E2-8B3C-9079BC6BACE5}"/>
              </a:ext>
            </a:extLst>
          </p:cNvPr>
          <p:cNvSpPr>
            <a:spLocks noGrp="1"/>
          </p:cNvSpPr>
          <p:nvPr>
            <p:ph idx="1"/>
          </p:nvPr>
        </p:nvSpPr>
        <p:spPr/>
        <p:txBody>
          <a:bodyPr>
            <a:normAutofit fontScale="92500" lnSpcReduction="20000"/>
          </a:bodyPr>
          <a:lstStyle/>
          <a:p>
            <a:r>
              <a:rPr lang="en-US" dirty="0"/>
              <a:t>Determine loan forgiveness reduction based on a reduction in salaries or wages of more than 25%:</a:t>
            </a:r>
          </a:p>
          <a:p>
            <a:endParaRPr lang="en-US" dirty="0"/>
          </a:p>
          <a:p>
            <a:r>
              <a:rPr lang="en-US" dirty="0"/>
              <a:t>For employees who earned $100,000 or less in 2019 (or were not employed by the borrower in 2019), the borrower’s loan forgiveness will be reduced for each employee whose average pay (salary or hourly wage) during the 8-week period is less than 75% of their average pay from January 1 to March 31, 2020. The amount of the reduction in loan forgiveness is based on the amount of the reduction in pay.</a:t>
            </a:r>
          </a:p>
          <a:p>
            <a:endParaRPr lang="en-US" dirty="0"/>
          </a:p>
          <a:p>
            <a:r>
              <a:rPr lang="en-US" dirty="0"/>
              <a:t>Safe Harbor: Borrowers can avoid having their loan forgiveness amount reduced if they restore an employee’s pay. Specifically, if the employee’s annual salary or hourly wage on December 31, 2020 is equal to or greater than their annual salary or hourly wage on February 15, 2020, the borrower’s loan forgiveness is not reduced.</a:t>
            </a:r>
          </a:p>
        </p:txBody>
      </p:sp>
    </p:spTree>
    <p:extLst>
      <p:ext uri="{BB962C8B-B14F-4D97-AF65-F5344CB8AC3E}">
        <p14:creationId xmlns:p14="http://schemas.microsoft.com/office/powerpoint/2010/main" val="3468492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192D-88BC-40FB-B26A-D4A49AF0E60A}"/>
              </a:ext>
            </a:extLst>
          </p:cNvPr>
          <p:cNvSpPr>
            <a:spLocks noGrp="1"/>
          </p:cNvSpPr>
          <p:nvPr>
            <p:ph type="title"/>
          </p:nvPr>
        </p:nvSpPr>
        <p:spPr/>
        <p:txBody>
          <a:bodyPr/>
          <a:lstStyle/>
          <a:p>
            <a:r>
              <a:rPr lang="en-US" dirty="0"/>
              <a:t>PPP Forgiveness</a:t>
            </a:r>
          </a:p>
        </p:txBody>
      </p:sp>
      <p:sp>
        <p:nvSpPr>
          <p:cNvPr id="3" name="Content Placeholder 2">
            <a:extLst>
              <a:ext uri="{FF2B5EF4-FFF2-40B4-BE49-F238E27FC236}">
                <a16:creationId xmlns:a16="http://schemas.microsoft.com/office/drawing/2014/main" id="{BA11E065-DE2A-4E22-923C-1B5C96DF8B5E}"/>
              </a:ext>
            </a:extLst>
          </p:cNvPr>
          <p:cNvSpPr>
            <a:spLocks noGrp="1"/>
          </p:cNvSpPr>
          <p:nvPr>
            <p:ph idx="1"/>
          </p:nvPr>
        </p:nvSpPr>
        <p:spPr>
          <a:xfrm>
            <a:off x="677334" y="1786597"/>
            <a:ext cx="8596668" cy="4254765"/>
          </a:xfrm>
        </p:spPr>
        <p:txBody>
          <a:bodyPr>
            <a:normAutofit fontScale="77500" lnSpcReduction="20000"/>
          </a:bodyPr>
          <a:lstStyle/>
          <a:p>
            <a:r>
              <a:rPr lang="en-US" dirty="0"/>
              <a:t>Determine loan forgiveness reduction based on a reduction in the average number of employees.</a:t>
            </a:r>
          </a:p>
          <a:p>
            <a:r>
              <a:rPr lang="en-US" dirty="0"/>
              <a:t>The borrower’s loan forgiveness will be reduced if the average number of weekly full-time equivalent employees (FTEs) during the 24-week period is less than the average number of FTEs during the borrower's chosen reference period. Borrowers can choose between the following reference periods:</a:t>
            </a:r>
          </a:p>
          <a:p>
            <a:pPr lvl="1"/>
            <a:r>
              <a:rPr lang="en-US" dirty="0"/>
              <a:t>February 15 to June 30, 2019,</a:t>
            </a:r>
          </a:p>
          <a:p>
            <a:pPr lvl="1"/>
            <a:r>
              <a:rPr lang="en-US" dirty="0"/>
              <a:t>January 1 to February 29, 2020, or</a:t>
            </a:r>
          </a:p>
          <a:p>
            <a:pPr lvl="1"/>
            <a:r>
              <a:rPr lang="en-US" dirty="0"/>
              <a:t>In the case of a seasonal employer a consecutive 12-week period between May 1 and September 15, 2019</a:t>
            </a:r>
          </a:p>
          <a:p>
            <a:r>
              <a:rPr lang="en-US" dirty="0"/>
              <a:t>Exceptions: Borrowers will not be penalized for any FTE reductions if either of the following occurred:</a:t>
            </a:r>
          </a:p>
          <a:p>
            <a:pPr lvl="1"/>
            <a:r>
              <a:rPr lang="en-US" dirty="0"/>
              <a:t>The borrower made a good-faith, written offer to rehire the employee during the 24-week period that was rejected by the employee</a:t>
            </a:r>
          </a:p>
          <a:p>
            <a:pPr lvl="1"/>
            <a:r>
              <a:rPr lang="en-US" dirty="0"/>
              <a:t>The employee was fired for cause, voluntarily resigned, or voluntarily requested a reduction in hours</a:t>
            </a:r>
          </a:p>
          <a:p>
            <a:r>
              <a:rPr lang="en-US" dirty="0"/>
              <a:t>Safe Harbor: There is no reduction in the forgivable loan amount for borrowers who reduced their FTEs during the period beginning on February 15 and ending on April 26, 2020, but who by no later than December 31</a:t>
            </a:r>
            <a:r>
              <a:rPr lang="en-US" baseline="30000" dirty="0"/>
              <a:t>st</a:t>
            </a:r>
            <a:r>
              <a:rPr lang="en-US" dirty="0"/>
              <a:t> restored the FTEs to the level that existed on February 15.</a:t>
            </a:r>
          </a:p>
          <a:p>
            <a:r>
              <a:rPr lang="en-US" dirty="0"/>
              <a:t>Flexibility Act adds new exemption based on employee availability along with safe harbor for businesses that are required to open only at 50% capacity</a:t>
            </a:r>
          </a:p>
          <a:p>
            <a:endParaRPr lang="en-US" dirty="0"/>
          </a:p>
        </p:txBody>
      </p:sp>
    </p:spTree>
    <p:extLst>
      <p:ext uri="{BB962C8B-B14F-4D97-AF65-F5344CB8AC3E}">
        <p14:creationId xmlns:p14="http://schemas.microsoft.com/office/powerpoint/2010/main" val="10312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82A8-CAF1-422A-9BB4-8DCC585116A2}"/>
              </a:ext>
            </a:extLst>
          </p:cNvPr>
          <p:cNvSpPr>
            <a:spLocks noGrp="1"/>
          </p:cNvSpPr>
          <p:nvPr>
            <p:ph type="title"/>
          </p:nvPr>
        </p:nvSpPr>
        <p:spPr/>
        <p:txBody>
          <a:bodyPr/>
          <a:lstStyle/>
          <a:p>
            <a:r>
              <a:rPr lang="en-US" dirty="0"/>
              <a:t>PPP Forgiveness</a:t>
            </a:r>
          </a:p>
        </p:txBody>
      </p:sp>
      <p:sp>
        <p:nvSpPr>
          <p:cNvPr id="3" name="Content Placeholder 2">
            <a:extLst>
              <a:ext uri="{FF2B5EF4-FFF2-40B4-BE49-F238E27FC236}">
                <a16:creationId xmlns:a16="http://schemas.microsoft.com/office/drawing/2014/main" id="{A187EBF0-2CC7-4021-8CC1-BDB49078FE11}"/>
              </a:ext>
            </a:extLst>
          </p:cNvPr>
          <p:cNvSpPr>
            <a:spLocks noGrp="1"/>
          </p:cNvSpPr>
          <p:nvPr>
            <p:ph idx="1"/>
          </p:nvPr>
        </p:nvSpPr>
        <p:spPr/>
        <p:txBody>
          <a:bodyPr/>
          <a:lstStyle/>
          <a:p>
            <a:r>
              <a:rPr lang="en-US" dirty="0"/>
              <a:t>Lastly, apply the 60% Rule (NEW)</a:t>
            </a:r>
          </a:p>
          <a:p>
            <a:endParaRPr lang="en-US" dirty="0"/>
          </a:p>
          <a:p>
            <a:r>
              <a:rPr lang="en-US" dirty="0"/>
              <a:t>A borrower’s maximum loan amount could also be reduced if the borrower’s eligible non- payroll expenses exceed 40% of the total eligible expenses. The maximum eligible loan forgiveness is payroll expenses divided by 0.6</a:t>
            </a:r>
          </a:p>
          <a:p>
            <a:endParaRPr lang="en-US" dirty="0"/>
          </a:p>
          <a:p>
            <a:r>
              <a:rPr lang="en-US" dirty="0"/>
              <a:t>It was confirmed that no cliff at 60%, as it was previously, it is not an all or nothing</a:t>
            </a:r>
          </a:p>
        </p:txBody>
      </p:sp>
    </p:spTree>
    <p:extLst>
      <p:ext uri="{BB962C8B-B14F-4D97-AF65-F5344CB8AC3E}">
        <p14:creationId xmlns:p14="http://schemas.microsoft.com/office/powerpoint/2010/main" val="1097904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4D7D-62B6-45E1-9674-09C4AF695213}"/>
              </a:ext>
            </a:extLst>
          </p:cNvPr>
          <p:cNvSpPr>
            <a:spLocks noGrp="1"/>
          </p:cNvSpPr>
          <p:nvPr>
            <p:ph type="title"/>
          </p:nvPr>
        </p:nvSpPr>
        <p:spPr/>
        <p:txBody>
          <a:bodyPr/>
          <a:lstStyle/>
          <a:p>
            <a:r>
              <a:rPr lang="en-US" dirty="0"/>
              <a:t>PPP Forgiveness Form</a:t>
            </a:r>
          </a:p>
        </p:txBody>
      </p:sp>
      <p:sp>
        <p:nvSpPr>
          <p:cNvPr id="3" name="Content Placeholder 2">
            <a:extLst>
              <a:ext uri="{FF2B5EF4-FFF2-40B4-BE49-F238E27FC236}">
                <a16:creationId xmlns:a16="http://schemas.microsoft.com/office/drawing/2014/main" id="{9353A15E-06FB-4D98-B6D3-0EB5585D275E}"/>
              </a:ext>
            </a:extLst>
          </p:cNvPr>
          <p:cNvSpPr>
            <a:spLocks noGrp="1"/>
          </p:cNvSpPr>
          <p:nvPr>
            <p:ph idx="1"/>
          </p:nvPr>
        </p:nvSpPr>
        <p:spPr/>
        <p:txBody>
          <a:bodyPr/>
          <a:lstStyle/>
          <a:p>
            <a:r>
              <a:rPr lang="en-US" dirty="0"/>
              <a:t>PPP Loan Forgiveness Form 3508 made available May 15</a:t>
            </a:r>
            <a:r>
              <a:rPr lang="en-US" baseline="30000" dirty="0"/>
              <a:t>th</a:t>
            </a:r>
          </a:p>
          <a:p>
            <a:pPr lvl="1"/>
            <a:r>
              <a:rPr lang="en-US" baseline="30000" dirty="0"/>
              <a:t>11 Page Document with instructions</a:t>
            </a:r>
          </a:p>
          <a:p>
            <a:pPr lvl="1"/>
            <a:r>
              <a:rPr lang="en-US" baseline="30000" dirty="0"/>
              <a:t>Document likely to be completed after June 30, 2020 and has expiry date of October 31, 2020 (this will need updating)</a:t>
            </a:r>
          </a:p>
          <a:p>
            <a:pPr lvl="1"/>
            <a:r>
              <a:rPr lang="en-US" baseline="30000" dirty="0"/>
              <a:t>Will submit form directly to lender who will be in charge of calculating amount of loan to be forgiven</a:t>
            </a:r>
          </a:p>
          <a:p>
            <a:pPr lvl="1"/>
            <a:r>
              <a:rPr lang="en-US" baseline="30000" dirty="0"/>
              <a:t>Some banks may develop portals to submit application</a:t>
            </a:r>
          </a:p>
          <a:p>
            <a:pPr lvl="1"/>
            <a:r>
              <a:rPr lang="en-US" baseline="30000" dirty="0"/>
              <a:t>Be sure to reach out to bank to request forgiveness, they may not reach out directly to you</a:t>
            </a:r>
            <a:endParaRPr lang="en-US" dirty="0"/>
          </a:p>
        </p:txBody>
      </p:sp>
    </p:spTree>
    <p:extLst>
      <p:ext uri="{BB962C8B-B14F-4D97-AF65-F5344CB8AC3E}">
        <p14:creationId xmlns:p14="http://schemas.microsoft.com/office/powerpoint/2010/main" val="104059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EC02-37EC-40D3-A5F1-94EA02182BA3}"/>
              </a:ext>
            </a:extLst>
          </p:cNvPr>
          <p:cNvSpPr>
            <a:spLocks noGrp="1"/>
          </p:cNvSpPr>
          <p:nvPr>
            <p:ph type="title"/>
          </p:nvPr>
        </p:nvSpPr>
        <p:spPr/>
        <p:txBody>
          <a:bodyPr/>
          <a:lstStyle/>
          <a:p>
            <a:r>
              <a:rPr lang="en-US" dirty="0"/>
              <a:t>PPP Flexibility Act</a:t>
            </a:r>
          </a:p>
        </p:txBody>
      </p:sp>
      <p:sp>
        <p:nvSpPr>
          <p:cNvPr id="3" name="Content Placeholder 2">
            <a:extLst>
              <a:ext uri="{FF2B5EF4-FFF2-40B4-BE49-F238E27FC236}">
                <a16:creationId xmlns:a16="http://schemas.microsoft.com/office/drawing/2014/main" id="{9EBC3A51-06ED-4E09-8CFC-410B4CB14433}"/>
              </a:ext>
            </a:extLst>
          </p:cNvPr>
          <p:cNvSpPr>
            <a:spLocks noGrp="1"/>
          </p:cNvSpPr>
          <p:nvPr>
            <p:ph idx="1"/>
          </p:nvPr>
        </p:nvSpPr>
        <p:spPr>
          <a:xfrm>
            <a:off x="677334" y="1800665"/>
            <a:ext cx="8596668" cy="4240697"/>
          </a:xfrm>
        </p:spPr>
        <p:txBody>
          <a:bodyPr/>
          <a:lstStyle/>
          <a:p>
            <a:r>
              <a:rPr lang="en-US" dirty="0"/>
              <a:t>Signed into law June 5th, 2020</a:t>
            </a:r>
          </a:p>
          <a:p>
            <a:r>
              <a:rPr lang="en-US" dirty="0"/>
              <a:t>Automatic extension that extends the forgiveness period to 24 weeks</a:t>
            </a:r>
          </a:p>
          <a:p>
            <a:pPr lvl="1"/>
            <a:r>
              <a:rPr lang="en-US" dirty="0"/>
              <a:t>Small businesses that prefer to stay with original 8-week window can opt-out</a:t>
            </a:r>
          </a:p>
          <a:p>
            <a:r>
              <a:rPr lang="en-US" dirty="0"/>
              <a:t>Extend the date for Rehire Exemption/FTE Safe Harbor from June 30, 2020 to December 31, 2020</a:t>
            </a:r>
          </a:p>
          <a:p>
            <a:r>
              <a:rPr lang="en-US" dirty="0"/>
              <a:t>Adds new exemption based on employee availability along with safe harbor for businesses that are required to open only at 50% capacity</a:t>
            </a:r>
          </a:p>
          <a:p>
            <a:r>
              <a:rPr lang="en-US" dirty="0"/>
              <a:t>Replaces the 75/25 rules with a 60/40 rule</a:t>
            </a:r>
          </a:p>
          <a:p>
            <a:r>
              <a:rPr lang="en-US" dirty="0"/>
              <a:t>Extends loan terms from 2 years to 5 years for NEW loans only based on language (could be subject to additional guidance)</a:t>
            </a:r>
          </a:p>
          <a:p>
            <a:endParaRPr lang="en-US" dirty="0"/>
          </a:p>
        </p:txBody>
      </p:sp>
    </p:spTree>
    <p:extLst>
      <p:ext uri="{BB962C8B-B14F-4D97-AF65-F5344CB8AC3E}">
        <p14:creationId xmlns:p14="http://schemas.microsoft.com/office/powerpoint/2010/main" val="490836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C9A4-7CEA-4B97-8A51-25A16EB3FB94}"/>
              </a:ext>
            </a:extLst>
          </p:cNvPr>
          <p:cNvSpPr>
            <a:spLocks noGrp="1"/>
          </p:cNvSpPr>
          <p:nvPr>
            <p:ph type="title"/>
          </p:nvPr>
        </p:nvSpPr>
        <p:spPr/>
        <p:txBody>
          <a:bodyPr>
            <a:normAutofit/>
          </a:bodyPr>
          <a:lstStyle/>
          <a:p>
            <a:r>
              <a:rPr lang="en-US" sz="4400" dirty="0">
                <a:solidFill>
                  <a:schemeClr val="tx1">
                    <a:lumMod val="65000"/>
                    <a:lumOff val="35000"/>
                  </a:schemeClr>
                </a:solidFill>
              </a:rPr>
              <a:t>Questions</a:t>
            </a:r>
            <a:r>
              <a:rPr lang="en-US" sz="4400">
                <a:solidFill>
                  <a:schemeClr val="tx1">
                    <a:lumMod val="65000"/>
                    <a:lumOff val="35000"/>
                  </a:schemeClr>
                </a:solidFill>
              </a:rPr>
              <a:t>? </a:t>
            </a:r>
            <a:endParaRPr lang="en-US" sz="4400"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FC630AA2-EA4A-4113-AA1D-13CA4D6658C4}"/>
              </a:ext>
            </a:extLst>
          </p:cNvPr>
          <p:cNvSpPr>
            <a:spLocks noGrp="1"/>
          </p:cNvSpPr>
          <p:nvPr>
            <p:ph idx="1"/>
          </p:nvPr>
        </p:nvSpPr>
        <p:spPr>
          <a:xfrm>
            <a:off x="1969708" y="4964290"/>
            <a:ext cx="3070371" cy="2092629"/>
          </a:xfrm>
        </p:spPr>
        <p:txBody>
          <a:bodyPr/>
          <a:lstStyle/>
          <a:p>
            <a:pPr marL="0" indent="0" algn="ctr">
              <a:buNone/>
            </a:pPr>
            <a:r>
              <a:rPr lang="en-US" sz="2000" b="1" dirty="0"/>
              <a:t>Sooraj Sall</a:t>
            </a:r>
          </a:p>
          <a:p>
            <a:pPr marL="0" indent="0" algn="ctr">
              <a:buNone/>
            </a:pPr>
            <a:r>
              <a:rPr lang="en-US" dirty="0">
                <a:solidFill>
                  <a:schemeClr val="tx1">
                    <a:lumMod val="65000"/>
                    <a:lumOff val="35000"/>
                  </a:schemeClr>
                </a:solidFill>
              </a:rPr>
              <a:t>Manager, Business Advisory Services</a:t>
            </a:r>
          </a:p>
        </p:txBody>
      </p:sp>
      <p:pic>
        <p:nvPicPr>
          <p:cNvPr id="4" name="Picture 3">
            <a:extLst>
              <a:ext uri="{FF2B5EF4-FFF2-40B4-BE49-F238E27FC236}">
                <a16:creationId xmlns:a16="http://schemas.microsoft.com/office/drawing/2014/main" id="{7C08BF39-F7FE-4B8A-B9DE-E32EF6240944}"/>
              </a:ext>
            </a:extLst>
          </p:cNvPr>
          <p:cNvPicPr/>
          <p:nvPr/>
        </p:nvPicPr>
        <p:blipFill rotWithShape="1">
          <a:blip r:embed="rId2"/>
          <a:srcRect l="16365" r="21285"/>
          <a:stretch/>
        </p:blipFill>
        <p:spPr>
          <a:xfrm>
            <a:off x="2038050" y="1798589"/>
            <a:ext cx="2933688" cy="3023027"/>
          </a:xfrm>
          <a:prstGeom prst="flowChartConnector">
            <a:avLst/>
          </a:prstGeom>
        </p:spPr>
      </p:pic>
      <p:pic>
        <p:nvPicPr>
          <p:cNvPr id="5" name="Picture 4">
            <a:extLst>
              <a:ext uri="{FF2B5EF4-FFF2-40B4-BE49-F238E27FC236}">
                <a16:creationId xmlns:a16="http://schemas.microsoft.com/office/drawing/2014/main" id="{36C273C9-E3EA-401B-A7BF-CF0CED3E2744}"/>
              </a:ext>
            </a:extLst>
          </p:cNvPr>
          <p:cNvPicPr/>
          <p:nvPr/>
        </p:nvPicPr>
        <p:blipFill rotWithShape="1">
          <a:blip r:embed="rId3"/>
          <a:srcRect l="16640" r="16640"/>
          <a:stretch/>
        </p:blipFill>
        <p:spPr>
          <a:xfrm>
            <a:off x="6579428" y="1798589"/>
            <a:ext cx="2933688" cy="3023028"/>
          </a:xfrm>
          <a:prstGeom prst="flowChartConnector">
            <a:avLst/>
          </a:prstGeom>
        </p:spPr>
      </p:pic>
      <p:sp>
        <p:nvSpPr>
          <p:cNvPr id="6" name="Content Placeholder 2">
            <a:extLst>
              <a:ext uri="{FF2B5EF4-FFF2-40B4-BE49-F238E27FC236}">
                <a16:creationId xmlns:a16="http://schemas.microsoft.com/office/drawing/2014/main" id="{47B1FD17-685E-47F5-805E-9DCBD12516F7}"/>
              </a:ext>
            </a:extLst>
          </p:cNvPr>
          <p:cNvSpPr txBox="1">
            <a:spLocks/>
          </p:cNvSpPr>
          <p:nvPr/>
        </p:nvSpPr>
        <p:spPr>
          <a:xfrm>
            <a:off x="6352310" y="4964290"/>
            <a:ext cx="3387923" cy="20926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000" b="1" dirty="0"/>
              <a:t>Madison Price, </a:t>
            </a:r>
            <a:r>
              <a:rPr lang="en-US" b="1" dirty="0"/>
              <a:t>CPA MPAcc</a:t>
            </a:r>
          </a:p>
          <a:p>
            <a:pPr marL="0" indent="0" algn="ctr">
              <a:buFont typeface="Wingdings 3" charset="2"/>
              <a:buNone/>
            </a:pPr>
            <a:r>
              <a:rPr lang="en-US" dirty="0">
                <a:solidFill>
                  <a:schemeClr val="tx1">
                    <a:lumMod val="65000"/>
                    <a:lumOff val="35000"/>
                  </a:schemeClr>
                </a:solidFill>
              </a:rPr>
              <a:t>Manager, Tax and Outsourced Accounting</a:t>
            </a:r>
          </a:p>
        </p:txBody>
      </p:sp>
      <p:sp>
        <p:nvSpPr>
          <p:cNvPr id="7" name="Content Placeholder 2">
            <a:extLst>
              <a:ext uri="{FF2B5EF4-FFF2-40B4-BE49-F238E27FC236}">
                <a16:creationId xmlns:a16="http://schemas.microsoft.com/office/drawing/2014/main" id="{5EC6C90B-6EEF-4235-9445-A1C379AF6607}"/>
              </a:ext>
            </a:extLst>
          </p:cNvPr>
          <p:cNvSpPr txBox="1">
            <a:spLocks/>
          </p:cNvSpPr>
          <p:nvPr/>
        </p:nvSpPr>
        <p:spPr>
          <a:xfrm>
            <a:off x="2057415" y="6093082"/>
            <a:ext cx="3531427" cy="7649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a:t>ssall@vshcpa.com</a:t>
            </a:r>
          </a:p>
        </p:txBody>
      </p:sp>
      <p:sp>
        <p:nvSpPr>
          <p:cNvPr id="8" name="Content Placeholder 2">
            <a:extLst>
              <a:ext uri="{FF2B5EF4-FFF2-40B4-BE49-F238E27FC236}">
                <a16:creationId xmlns:a16="http://schemas.microsoft.com/office/drawing/2014/main" id="{43062A26-814C-48F0-97D8-5DF719850A1F}"/>
              </a:ext>
            </a:extLst>
          </p:cNvPr>
          <p:cNvSpPr txBox="1">
            <a:spLocks/>
          </p:cNvSpPr>
          <p:nvPr/>
        </p:nvSpPr>
        <p:spPr>
          <a:xfrm>
            <a:off x="6547864" y="5620864"/>
            <a:ext cx="4051360" cy="13830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200" dirty="0"/>
          </a:p>
          <a:p>
            <a:r>
              <a:rPr lang="en-US" sz="2200" dirty="0"/>
              <a:t>price@vshcpa.com </a:t>
            </a:r>
          </a:p>
          <a:p>
            <a:pPr marL="0" indent="0">
              <a:buFont typeface="Wingdings 3" charset="2"/>
              <a:buNone/>
            </a:pPr>
            <a:endParaRPr lang="en-US" sz="2200" dirty="0"/>
          </a:p>
        </p:txBody>
      </p:sp>
    </p:spTree>
    <p:extLst>
      <p:ext uri="{BB962C8B-B14F-4D97-AF65-F5344CB8AC3E}">
        <p14:creationId xmlns:p14="http://schemas.microsoft.com/office/powerpoint/2010/main" val="231420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C9A4-7CEA-4B97-8A51-25A16EB3FB94}"/>
              </a:ext>
            </a:extLst>
          </p:cNvPr>
          <p:cNvSpPr>
            <a:spLocks noGrp="1"/>
          </p:cNvSpPr>
          <p:nvPr>
            <p:ph type="title"/>
          </p:nvPr>
        </p:nvSpPr>
        <p:spPr/>
        <p:txBody>
          <a:bodyPr>
            <a:normAutofit/>
          </a:bodyPr>
          <a:lstStyle/>
          <a:p>
            <a:r>
              <a:rPr lang="en-US" sz="4400" dirty="0">
                <a:solidFill>
                  <a:schemeClr val="tx1">
                    <a:lumMod val="65000"/>
                    <a:lumOff val="35000"/>
                  </a:schemeClr>
                </a:solidFill>
              </a:rPr>
              <a:t>With You Today:</a:t>
            </a:r>
          </a:p>
        </p:txBody>
      </p:sp>
      <p:sp>
        <p:nvSpPr>
          <p:cNvPr id="3" name="Content Placeholder 2">
            <a:extLst>
              <a:ext uri="{FF2B5EF4-FFF2-40B4-BE49-F238E27FC236}">
                <a16:creationId xmlns:a16="http://schemas.microsoft.com/office/drawing/2014/main" id="{FC630AA2-EA4A-4113-AA1D-13CA4D6658C4}"/>
              </a:ext>
            </a:extLst>
          </p:cNvPr>
          <p:cNvSpPr>
            <a:spLocks noGrp="1"/>
          </p:cNvSpPr>
          <p:nvPr>
            <p:ph idx="1"/>
          </p:nvPr>
        </p:nvSpPr>
        <p:spPr>
          <a:xfrm>
            <a:off x="1969708" y="4964290"/>
            <a:ext cx="3070371" cy="2092629"/>
          </a:xfrm>
        </p:spPr>
        <p:txBody>
          <a:bodyPr/>
          <a:lstStyle/>
          <a:p>
            <a:pPr marL="0" indent="0" algn="ctr">
              <a:buNone/>
            </a:pPr>
            <a:r>
              <a:rPr lang="en-US" sz="2000" b="1" dirty="0"/>
              <a:t>Sooraj Sall</a:t>
            </a:r>
          </a:p>
          <a:p>
            <a:pPr marL="0" indent="0" algn="ctr">
              <a:buNone/>
            </a:pPr>
            <a:r>
              <a:rPr lang="en-US" dirty="0">
                <a:solidFill>
                  <a:schemeClr val="tx1">
                    <a:lumMod val="65000"/>
                    <a:lumOff val="35000"/>
                  </a:schemeClr>
                </a:solidFill>
              </a:rPr>
              <a:t>Manager, Business Advisory Services</a:t>
            </a:r>
          </a:p>
        </p:txBody>
      </p:sp>
      <p:pic>
        <p:nvPicPr>
          <p:cNvPr id="4" name="Picture 3">
            <a:extLst>
              <a:ext uri="{FF2B5EF4-FFF2-40B4-BE49-F238E27FC236}">
                <a16:creationId xmlns:a16="http://schemas.microsoft.com/office/drawing/2014/main" id="{7C08BF39-F7FE-4B8A-B9DE-E32EF6240944}"/>
              </a:ext>
            </a:extLst>
          </p:cNvPr>
          <p:cNvPicPr/>
          <p:nvPr/>
        </p:nvPicPr>
        <p:blipFill rotWithShape="1">
          <a:blip r:embed="rId2"/>
          <a:srcRect l="16365" r="21285"/>
          <a:stretch/>
        </p:blipFill>
        <p:spPr>
          <a:xfrm>
            <a:off x="2038050" y="1798589"/>
            <a:ext cx="2933688" cy="3023027"/>
          </a:xfrm>
          <a:prstGeom prst="flowChartConnector">
            <a:avLst/>
          </a:prstGeom>
        </p:spPr>
      </p:pic>
      <p:pic>
        <p:nvPicPr>
          <p:cNvPr id="5" name="Picture 4">
            <a:extLst>
              <a:ext uri="{FF2B5EF4-FFF2-40B4-BE49-F238E27FC236}">
                <a16:creationId xmlns:a16="http://schemas.microsoft.com/office/drawing/2014/main" id="{36C273C9-E3EA-401B-A7BF-CF0CED3E2744}"/>
              </a:ext>
            </a:extLst>
          </p:cNvPr>
          <p:cNvPicPr/>
          <p:nvPr/>
        </p:nvPicPr>
        <p:blipFill rotWithShape="1">
          <a:blip r:embed="rId3"/>
          <a:srcRect l="16640" r="16640"/>
          <a:stretch/>
        </p:blipFill>
        <p:spPr>
          <a:xfrm>
            <a:off x="6579428" y="1798589"/>
            <a:ext cx="2933688" cy="3023028"/>
          </a:xfrm>
          <a:prstGeom prst="flowChartConnector">
            <a:avLst/>
          </a:prstGeom>
        </p:spPr>
      </p:pic>
      <p:sp>
        <p:nvSpPr>
          <p:cNvPr id="6" name="Content Placeholder 2">
            <a:extLst>
              <a:ext uri="{FF2B5EF4-FFF2-40B4-BE49-F238E27FC236}">
                <a16:creationId xmlns:a16="http://schemas.microsoft.com/office/drawing/2014/main" id="{47B1FD17-685E-47F5-805E-9DCBD12516F7}"/>
              </a:ext>
            </a:extLst>
          </p:cNvPr>
          <p:cNvSpPr txBox="1">
            <a:spLocks/>
          </p:cNvSpPr>
          <p:nvPr/>
        </p:nvSpPr>
        <p:spPr>
          <a:xfrm>
            <a:off x="6352310" y="4964290"/>
            <a:ext cx="3387923" cy="20926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2000" b="1" dirty="0"/>
              <a:t>Madison Price, </a:t>
            </a:r>
            <a:r>
              <a:rPr lang="en-US" b="1" dirty="0"/>
              <a:t>CPA MPAcc</a:t>
            </a:r>
          </a:p>
          <a:p>
            <a:pPr marL="0" indent="0" algn="ctr">
              <a:buFont typeface="Wingdings 3" charset="2"/>
              <a:buNone/>
            </a:pPr>
            <a:r>
              <a:rPr lang="en-US" dirty="0">
                <a:solidFill>
                  <a:schemeClr val="tx1">
                    <a:lumMod val="65000"/>
                    <a:lumOff val="35000"/>
                  </a:schemeClr>
                </a:solidFill>
              </a:rPr>
              <a:t>Manager, Tax and Outsourced Accounting</a:t>
            </a:r>
          </a:p>
        </p:txBody>
      </p:sp>
    </p:spTree>
    <p:extLst>
      <p:ext uri="{BB962C8B-B14F-4D97-AF65-F5344CB8AC3E}">
        <p14:creationId xmlns:p14="http://schemas.microsoft.com/office/powerpoint/2010/main" val="219754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AB64-2AF8-4FFA-A486-271C74486845}"/>
              </a:ext>
            </a:extLst>
          </p:cNvPr>
          <p:cNvSpPr>
            <a:spLocks noGrp="1"/>
          </p:cNvSpPr>
          <p:nvPr>
            <p:ph type="title"/>
          </p:nvPr>
        </p:nvSpPr>
        <p:spPr>
          <a:xfrm>
            <a:off x="677334" y="698225"/>
            <a:ext cx="8596668" cy="1320800"/>
          </a:xfrm>
        </p:spPr>
        <p:txBody>
          <a:bodyPr/>
          <a:lstStyle/>
          <a:p>
            <a:pPr>
              <a:spcAft>
                <a:spcPts val="600"/>
              </a:spcAft>
            </a:pPr>
            <a:r>
              <a:rPr lang="en-US" sz="2600" dirty="0">
                <a:solidFill>
                  <a:schemeClr val="tx1">
                    <a:lumMod val="65000"/>
                    <a:lumOff val="35000"/>
                  </a:schemeClr>
                </a:solidFill>
              </a:rPr>
              <a:t>LISTENING.THINKING.LEADING.</a:t>
            </a:r>
            <a:br>
              <a:rPr lang="en-US" dirty="0">
                <a:solidFill>
                  <a:schemeClr val="tx1">
                    <a:lumMod val="75000"/>
                    <a:lumOff val="25000"/>
                  </a:schemeClr>
                </a:solidFill>
              </a:rPr>
            </a:br>
            <a:r>
              <a:rPr lang="en-US" dirty="0">
                <a:solidFill>
                  <a:schemeClr val="tx1">
                    <a:lumMod val="75000"/>
                    <a:lumOff val="25000"/>
                  </a:schemeClr>
                </a:solidFill>
              </a:rPr>
              <a:t>VSH CPAs: </a:t>
            </a:r>
            <a:r>
              <a:rPr lang="en-US" b="1" dirty="0">
                <a:solidFill>
                  <a:schemeClr val="tx1">
                    <a:lumMod val="75000"/>
                    <a:lumOff val="25000"/>
                  </a:schemeClr>
                </a:solidFill>
              </a:rPr>
              <a:t>Your Partner in Business</a:t>
            </a:r>
          </a:p>
        </p:txBody>
      </p:sp>
      <p:sp>
        <p:nvSpPr>
          <p:cNvPr id="5" name="Rectangle 4">
            <a:extLst>
              <a:ext uri="{FF2B5EF4-FFF2-40B4-BE49-F238E27FC236}">
                <a16:creationId xmlns:a16="http://schemas.microsoft.com/office/drawing/2014/main" id="{14A454B6-AC81-4074-A5C0-9DC8728C29F6}"/>
              </a:ext>
            </a:extLst>
          </p:cNvPr>
          <p:cNvSpPr/>
          <p:nvPr/>
        </p:nvSpPr>
        <p:spPr>
          <a:xfrm>
            <a:off x="781878" y="2283783"/>
            <a:ext cx="4505739" cy="2805833"/>
          </a:xfrm>
          <a:prstGeom prst="rect">
            <a:avLst/>
          </a:prstGeom>
        </p:spPr>
        <p:txBody>
          <a:bodyPr wrap="square">
            <a:spAutoFit/>
          </a:bodyPr>
          <a:lstStyle/>
          <a:p>
            <a:pPr algn="ctr">
              <a:lnSpc>
                <a:spcPct val="150000"/>
              </a:lnSpc>
            </a:pPr>
            <a:r>
              <a:rPr lang="en-US" sz="2000" b="1" dirty="0">
                <a:solidFill>
                  <a:schemeClr val="tx1">
                    <a:lumMod val="75000"/>
                    <a:lumOff val="25000"/>
                  </a:schemeClr>
                </a:solidFill>
              </a:rPr>
              <a:t>We’re a 40+ person team of talented, entrepreneurial specialists. As the second largest locally-owned accounting firm north of Seattle</a:t>
            </a:r>
            <a:r>
              <a:rPr lang="en-US" sz="2000" b="1">
                <a:solidFill>
                  <a:schemeClr val="tx1">
                    <a:lumMod val="75000"/>
                    <a:lumOff val="25000"/>
                  </a:schemeClr>
                </a:solidFill>
              </a:rPr>
              <a:t>, we offer </a:t>
            </a:r>
            <a:r>
              <a:rPr lang="en-US" sz="2000" b="1" dirty="0">
                <a:solidFill>
                  <a:schemeClr val="tx1">
                    <a:lumMod val="75000"/>
                    <a:lumOff val="25000"/>
                  </a:schemeClr>
                </a:solidFill>
              </a:rPr>
              <a:t>expertise in:</a:t>
            </a:r>
          </a:p>
          <a:p>
            <a:pPr algn="ctr">
              <a:lnSpc>
                <a:spcPct val="150000"/>
              </a:lnSpc>
            </a:pPr>
            <a:endParaRPr lang="en-US" sz="2000" b="1" dirty="0">
              <a:solidFill>
                <a:schemeClr val="tx1">
                  <a:lumMod val="75000"/>
                  <a:lumOff val="25000"/>
                </a:schemeClr>
              </a:solidFill>
            </a:endParaRPr>
          </a:p>
        </p:txBody>
      </p:sp>
      <p:sp>
        <p:nvSpPr>
          <p:cNvPr id="7" name="Content Placeholder 2">
            <a:extLst>
              <a:ext uri="{FF2B5EF4-FFF2-40B4-BE49-F238E27FC236}">
                <a16:creationId xmlns:a16="http://schemas.microsoft.com/office/drawing/2014/main" id="{5FF024AA-9544-4934-BC3B-B688C71CF8A7}"/>
              </a:ext>
            </a:extLst>
          </p:cNvPr>
          <p:cNvSpPr txBox="1">
            <a:spLocks/>
          </p:cNvSpPr>
          <p:nvPr/>
        </p:nvSpPr>
        <p:spPr>
          <a:xfrm>
            <a:off x="5910470" y="2624738"/>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Business Advisory Services</a:t>
            </a:r>
          </a:p>
          <a:p>
            <a:r>
              <a:rPr lang="en-US" dirty="0"/>
              <a:t>Outsourced Accounting</a:t>
            </a:r>
          </a:p>
          <a:p>
            <a:r>
              <a:rPr lang="en-US" dirty="0"/>
              <a:t>International and Cross Border</a:t>
            </a:r>
          </a:p>
          <a:p>
            <a:r>
              <a:rPr lang="en-US" dirty="0"/>
              <a:t>Transition Planning</a:t>
            </a:r>
          </a:p>
          <a:p>
            <a:r>
              <a:rPr lang="en-US" dirty="0"/>
              <a:t>Tax Compliance and Planning</a:t>
            </a:r>
          </a:p>
          <a:p>
            <a:r>
              <a:rPr lang="en-US" dirty="0"/>
              <a:t>State and Local Tax Services</a:t>
            </a:r>
          </a:p>
          <a:p>
            <a:r>
              <a:rPr lang="en-US" dirty="0"/>
              <a:t>Audit and Assurance</a:t>
            </a:r>
          </a:p>
          <a:p>
            <a:r>
              <a:rPr lang="en-US" dirty="0"/>
              <a:t>Business Valuation</a:t>
            </a:r>
          </a:p>
          <a:p>
            <a:endParaRPr lang="en-US" dirty="0"/>
          </a:p>
          <a:p>
            <a:endParaRPr lang="en-US" dirty="0"/>
          </a:p>
          <a:p>
            <a:endParaRPr lang="en-US" dirty="0"/>
          </a:p>
          <a:p>
            <a:endParaRPr lang="en-US" dirty="0"/>
          </a:p>
        </p:txBody>
      </p:sp>
      <p:pic>
        <p:nvPicPr>
          <p:cNvPr id="13" name="Picture 12">
            <a:extLst>
              <a:ext uri="{FF2B5EF4-FFF2-40B4-BE49-F238E27FC236}">
                <a16:creationId xmlns:a16="http://schemas.microsoft.com/office/drawing/2014/main" id="{39E3303D-70DE-423A-ACCD-E5548CC2C4FE}"/>
              </a:ext>
            </a:extLst>
          </p:cNvPr>
          <p:cNvPicPr>
            <a:picLocks noChangeAspect="1"/>
          </p:cNvPicPr>
          <p:nvPr/>
        </p:nvPicPr>
        <p:blipFill rotWithShape="1">
          <a:blip r:embed="rId2"/>
          <a:srcRect b="24535"/>
          <a:stretch/>
        </p:blipFill>
        <p:spPr>
          <a:xfrm>
            <a:off x="1844648" y="5332845"/>
            <a:ext cx="2285824" cy="670388"/>
          </a:xfrm>
          <a:prstGeom prst="rect">
            <a:avLst/>
          </a:prstGeom>
        </p:spPr>
      </p:pic>
      <p:sp>
        <p:nvSpPr>
          <p:cNvPr id="16" name="Rectangle 15">
            <a:extLst>
              <a:ext uri="{FF2B5EF4-FFF2-40B4-BE49-F238E27FC236}">
                <a16:creationId xmlns:a16="http://schemas.microsoft.com/office/drawing/2014/main" id="{F3088DEB-7747-44AF-8893-020ADE1031B3}"/>
              </a:ext>
            </a:extLst>
          </p:cNvPr>
          <p:cNvSpPr/>
          <p:nvPr/>
        </p:nvSpPr>
        <p:spPr>
          <a:xfrm>
            <a:off x="761194" y="5834290"/>
            <a:ext cx="4505739" cy="456985"/>
          </a:xfrm>
          <a:prstGeom prst="rect">
            <a:avLst/>
          </a:prstGeom>
        </p:spPr>
        <p:txBody>
          <a:bodyPr wrap="square">
            <a:spAutoFit/>
          </a:bodyPr>
          <a:lstStyle/>
          <a:p>
            <a:pPr algn="ctr">
              <a:lnSpc>
                <a:spcPct val="150000"/>
              </a:lnSpc>
            </a:pPr>
            <a:r>
              <a:rPr lang="en-US" dirty="0">
                <a:solidFill>
                  <a:schemeClr val="tx1">
                    <a:lumMod val="50000"/>
                    <a:lumOff val="50000"/>
                  </a:schemeClr>
                </a:solidFill>
                <a:cs typeface="Calibri" panose="020F0502020204030204" pitchFamily="34" charset="0"/>
              </a:rPr>
              <a:t>visit us at vshcpa.com</a:t>
            </a:r>
          </a:p>
        </p:txBody>
      </p:sp>
    </p:spTree>
    <p:extLst>
      <p:ext uri="{BB962C8B-B14F-4D97-AF65-F5344CB8AC3E}">
        <p14:creationId xmlns:p14="http://schemas.microsoft.com/office/powerpoint/2010/main" val="250875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CD4E3-3B7D-4C0C-916C-76A15216E5A4}"/>
              </a:ext>
            </a:extLst>
          </p:cNvPr>
          <p:cNvSpPr>
            <a:spLocks noGrp="1"/>
          </p:cNvSpPr>
          <p:nvPr>
            <p:ph type="title"/>
          </p:nvPr>
        </p:nvSpPr>
        <p:spPr/>
        <p:txBody>
          <a:bodyPr/>
          <a:lstStyle/>
          <a:p>
            <a:r>
              <a:rPr lang="en-US" dirty="0"/>
              <a:t>Employee Retention Credit</a:t>
            </a:r>
            <a:br>
              <a:rPr lang="en-US" dirty="0"/>
            </a:br>
            <a:endParaRPr lang="en-US" dirty="0"/>
          </a:p>
        </p:txBody>
      </p:sp>
      <p:sp>
        <p:nvSpPr>
          <p:cNvPr id="3" name="Content Placeholder 2">
            <a:extLst>
              <a:ext uri="{FF2B5EF4-FFF2-40B4-BE49-F238E27FC236}">
                <a16:creationId xmlns:a16="http://schemas.microsoft.com/office/drawing/2014/main" id="{7AF4C6C4-2324-4359-8AE6-3C8C39B5ED48}"/>
              </a:ext>
            </a:extLst>
          </p:cNvPr>
          <p:cNvSpPr>
            <a:spLocks noGrp="1"/>
          </p:cNvSpPr>
          <p:nvPr>
            <p:ph idx="1"/>
          </p:nvPr>
        </p:nvSpPr>
        <p:spPr>
          <a:xfrm>
            <a:off x="677334" y="1447801"/>
            <a:ext cx="8596668" cy="4593562"/>
          </a:xfrm>
        </p:spPr>
        <p:txBody>
          <a:bodyPr>
            <a:normAutofit/>
          </a:bodyPr>
          <a:lstStyle/>
          <a:p>
            <a:r>
              <a:rPr lang="en-US" dirty="0"/>
              <a:t>Section 2301 of the CARES Act authorized a new benefit called the Employee Retention Credit (ERC). The ERC is a credit against certain payroll taxes allowed to an eligible employer for qualifying wages.</a:t>
            </a:r>
          </a:p>
          <a:p>
            <a:r>
              <a:rPr lang="en-US" dirty="0"/>
              <a:t>Can only take ERC if you did not receive PPP or returned funds by May 14</a:t>
            </a:r>
            <a:r>
              <a:rPr lang="en-US" baseline="30000" dirty="0"/>
              <a:t>th</a:t>
            </a:r>
          </a:p>
          <a:p>
            <a:r>
              <a:rPr lang="en-US" dirty="0"/>
              <a:t>ERC program expires on December 31, 2020</a:t>
            </a:r>
          </a:p>
          <a:p>
            <a:r>
              <a:rPr lang="en-US" dirty="0"/>
              <a:t>The Employee Retention Credit is a fully refundable tax credit for employers equal to 50 percent of qualified wages (including allocable qualified health plan expenses) that Eligible Employers pay their employees. This Employee Retention Credit applies to qualified wages paid after March 12, 2020, and before January 1, 2021. The maximum amount of qualified wages taken into account with respect to each employee for all calendar quarters is $10,000, so that the maximum credit for an Eligible Employer for qualified wages paid to any employee is $5,000.</a:t>
            </a:r>
          </a:p>
        </p:txBody>
      </p:sp>
    </p:spTree>
    <p:extLst>
      <p:ext uri="{BB962C8B-B14F-4D97-AF65-F5344CB8AC3E}">
        <p14:creationId xmlns:p14="http://schemas.microsoft.com/office/powerpoint/2010/main" val="359836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9172-ABC9-4E6A-8BC4-75AFD09CCE0C}"/>
              </a:ext>
            </a:extLst>
          </p:cNvPr>
          <p:cNvSpPr>
            <a:spLocks noGrp="1"/>
          </p:cNvSpPr>
          <p:nvPr>
            <p:ph type="title"/>
          </p:nvPr>
        </p:nvSpPr>
        <p:spPr/>
        <p:txBody>
          <a:bodyPr/>
          <a:lstStyle/>
          <a:p>
            <a:r>
              <a:rPr lang="en-US" dirty="0"/>
              <a:t>Employee Retention Credit</a:t>
            </a:r>
          </a:p>
        </p:txBody>
      </p:sp>
      <p:sp>
        <p:nvSpPr>
          <p:cNvPr id="3" name="Content Placeholder 2">
            <a:extLst>
              <a:ext uri="{FF2B5EF4-FFF2-40B4-BE49-F238E27FC236}">
                <a16:creationId xmlns:a16="http://schemas.microsoft.com/office/drawing/2014/main" id="{8F499F9A-A046-41A3-B0D1-34ED855B8FA7}"/>
              </a:ext>
            </a:extLst>
          </p:cNvPr>
          <p:cNvSpPr>
            <a:spLocks noGrp="1"/>
          </p:cNvSpPr>
          <p:nvPr>
            <p:ph idx="1"/>
          </p:nvPr>
        </p:nvSpPr>
        <p:spPr>
          <a:xfrm>
            <a:off x="677334" y="1727201"/>
            <a:ext cx="8596668" cy="4314162"/>
          </a:xfrm>
        </p:spPr>
        <p:txBody>
          <a:bodyPr>
            <a:normAutofit fontScale="85000" lnSpcReduction="20000"/>
          </a:bodyPr>
          <a:lstStyle/>
          <a:p>
            <a:r>
              <a:rPr lang="en-US" dirty="0"/>
              <a:t>Who is an eligible employer?</a:t>
            </a:r>
          </a:p>
          <a:p>
            <a:endParaRPr lang="en-US" dirty="0"/>
          </a:p>
          <a:p>
            <a:r>
              <a:rPr lang="en-US" dirty="0"/>
              <a:t>An eligible employer must have been in business at any time in calendar year 2020 and for any calendar quarter during 2020 must:</a:t>
            </a:r>
          </a:p>
          <a:p>
            <a:r>
              <a:rPr lang="en-US" dirty="0"/>
              <a:t>1. Have had its trade, business, or nonprofit activity fully or partially suspended during the calendar quarter as a result of an order from an appropriate governmental authority which limited commerce, travel, or group meetings (whether for commercial, social, religious, or other purposes) due to COVID-19; </a:t>
            </a:r>
            <a:r>
              <a:rPr lang="en-US" u="sng" dirty="0"/>
              <a:t>or</a:t>
            </a:r>
          </a:p>
          <a:p>
            <a:r>
              <a:rPr lang="en-US" dirty="0"/>
              <a:t>2. Have experienced a greater than 50% decrease in gross receipts with respect to the same calendar quarter during 2019.</a:t>
            </a:r>
          </a:p>
          <a:p>
            <a:endParaRPr lang="en-US" dirty="0"/>
          </a:p>
          <a:p>
            <a:r>
              <a:rPr lang="en-US" dirty="0"/>
              <a:t> </a:t>
            </a:r>
            <a:r>
              <a:rPr lang="en-US" i="1" dirty="0"/>
              <a:t>Note: that only one of these two circumstances must exist.</a:t>
            </a:r>
          </a:p>
          <a:p>
            <a:endParaRPr lang="en-US" dirty="0"/>
          </a:p>
          <a:p>
            <a:r>
              <a:rPr lang="en-US" dirty="0"/>
              <a:t>The shelter-in-place or stay-at-home orders in effect in most states will trigger the application of item 1 so long as an entity has fully or partially suspended its activity during a calendar quarter in which the order was in effect.</a:t>
            </a:r>
          </a:p>
        </p:txBody>
      </p:sp>
    </p:spTree>
    <p:extLst>
      <p:ext uri="{BB962C8B-B14F-4D97-AF65-F5344CB8AC3E}">
        <p14:creationId xmlns:p14="http://schemas.microsoft.com/office/powerpoint/2010/main" val="170892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249A-B868-4941-8447-D41898303A95}"/>
              </a:ext>
            </a:extLst>
          </p:cNvPr>
          <p:cNvSpPr>
            <a:spLocks noGrp="1"/>
          </p:cNvSpPr>
          <p:nvPr>
            <p:ph type="title"/>
          </p:nvPr>
        </p:nvSpPr>
        <p:spPr/>
        <p:txBody>
          <a:bodyPr/>
          <a:lstStyle/>
          <a:p>
            <a:r>
              <a:rPr lang="en-US" dirty="0"/>
              <a:t>Employee Retention Credit</a:t>
            </a:r>
          </a:p>
        </p:txBody>
      </p:sp>
      <p:sp>
        <p:nvSpPr>
          <p:cNvPr id="3" name="Content Placeholder 2">
            <a:extLst>
              <a:ext uri="{FF2B5EF4-FFF2-40B4-BE49-F238E27FC236}">
                <a16:creationId xmlns:a16="http://schemas.microsoft.com/office/drawing/2014/main" id="{A8D294FB-0BB2-4FEC-BB88-265BC7518E9E}"/>
              </a:ext>
            </a:extLst>
          </p:cNvPr>
          <p:cNvSpPr>
            <a:spLocks noGrp="1"/>
          </p:cNvSpPr>
          <p:nvPr>
            <p:ph idx="1"/>
          </p:nvPr>
        </p:nvSpPr>
        <p:spPr>
          <a:xfrm>
            <a:off x="677334" y="1739901"/>
            <a:ext cx="8596668" cy="4301462"/>
          </a:xfrm>
        </p:spPr>
        <p:txBody>
          <a:bodyPr/>
          <a:lstStyle/>
          <a:p>
            <a:r>
              <a:rPr lang="en-US" dirty="0"/>
              <a:t>How do you apply for the credit:</a:t>
            </a:r>
          </a:p>
          <a:p>
            <a:endParaRPr lang="en-US" dirty="0"/>
          </a:p>
          <a:p>
            <a:r>
              <a:rPr lang="en-US" dirty="0"/>
              <a:t>Will file for credit on Quarterly Form 941</a:t>
            </a:r>
          </a:p>
          <a:p>
            <a:r>
              <a:rPr lang="en-US" dirty="0"/>
              <a:t>Wages for purposes of the ERC include wages subject to FICA tax</a:t>
            </a:r>
          </a:p>
          <a:p>
            <a:pPr lvl="1"/>
            <a:r>
              <a:rPr lang="en-US" dirty="0"/>
              <a:t>Social Security &amp; Medicare</a:t>
            </a:r>
          </a:p>
          <a:p>
            <a:endParaRPr lang="en-US" dirty="0"/>
          </a:p>
        </p:txBody>
      </p:sp>
    </p:spTree>
    <p:extLst>
      <p:ext uri="{BB962C8B-B14F-4D97-AF65-F5344CB8AC3E}">
        <p14:creationId xmlns:p14="http://schemas.microsoft.com/office/powerpoint/2010/main" val="426947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6F81-755E-477B-9CBE-44F612BA7A5B}"/>
              </a:ext>
            </a:extLst>
          </p:cNvPr>
          <p:cNvSpPr>
            <a:spLocks noGrp="1"/>
          </p:cNvSpPr>
          <p:nvPr>
            <p:ph type="title"/>
          </p:nvPr>
        </p:nvSpPr>
        <p:spPr/>
        <p:txBody>
          <a:bodyPr/>
          <a:lstStyle/>
          <a:p>
            <a:r>
              <a:rPr lang="en-US" dirty="0"/>
              <a:t>Economic Injury Disaster Loan (EIDL) Loan</a:t>
            </a:r>
          </a:p>
        </p:txBody>
      </p:sp>
      <p:sp>
        <p:nvSpPr>
          <p:cNvPr id="3" name="Content Placeholder 2">
            <a:extLst>
              <a:ext uri="{FF2B5EF4-FFF2-40B4-BE49-F238E27FC236}">
                <a16:creationId xmlns:a16="http://schemas.microsoft.com/office/drawing/2014/main" id="{C7A07CAA-4711-4AC0-A525-F34317B49518}"/>
              </a:ext>
            </a:extLst>
          </p:cNvPr>
          <p:cNvSpPr>
            <a:spLocks noGrp="1"/>
          </p:cNvSpPr>
          <p:nvPr>
            <p:ph idx="1"/>
          </p:nvPr>
        </p:nvSpPr>
        <p:spPr/>
        <p:txBody>
          <a:bodyPr>
            <a:normAutofit/>
          </a:bodyPr>
          <a:lstStyle/>
          <a:p>
            <a:pPr marL="0" indent="0">
              <a:buNone/>
            </a:pPr>
            <a:endParaRPr lang="en-US" dirty="0"/>
          </a:p>
          <a:p>
            <a:r>
              <a:rPr lang="en-US" dirty="0"/>
              <a:t>Apply directly with SBA</a:t>
            </a:r>
          </a:p>
          <a:p>
            <a:r>
              <a:rPr lang="en-US" dirty="0"/>
              <a:t>Interest rates for the EIDL will be 3.75% for small businesses and 2.75% for non-profits with up to a 30-year term. </a:t>
            </a:r>
          </a:p>
          <a:p>
            <a:r>
              <a:rPr lang="en-US" dirty="0"/>
              <a:t>Eligibility also requires that your business must have been in operation before January 31, 2020</a:t>
            </a:r>
          </a:p>
          <a:p>
            <a:r>
              <a:rPr lang="en-US" dirty="0"/>
              <a:t>Funds to be used for working capital</a:t>
            </a:r>
          </a:p>
          <a:p>
            <a:r>
              <a:rPr lang="en-US" dirty="0"/>
              <a:t>No loan forgiveness</a:t>
            </a:r>
          </a:p>
          <a:p>
            <a:r>
              <a:rPr lang="en-US" dirty="0"/>
              <a:t>Credit history check will be done</a:t>
            </a:r>
          </a:p>
          <a:p>
            <a:r>
              <a:rPr lang="en-US" dirty="0"/>
              <a:t>Can apply and receive both EIDL and PPP loan</a:t>
            </a:r>
          </a:p>
        </p:txBody>
      </p:sp>
    </p:spTree>
    <p:extLst>
      <p:ext uri="{BB962C8B-B14F-4D97-AF65-F5344CB8AC3E}">
        <p14:creationId xmlns:p14="http://schemas.microsoft.com/office/powerpoint/2010/main" val="44335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1855-0BA8-4EC7-AB0A-79FF53F2D84F}"/>
              </a:ext>
            </a:extLst>
          </p:cNvPr>
          <p:cNvSpPr>
            <a:spLocks noGrp="1"/>
          </p:cNvSpPr>
          <p:nvPr>
            <p:ph type="title"/>
          </p:nvPr>
        </p:nvSpPr>
        <p:spPr/>
        <p:txBody>
          <a:bodyPr/>
          <a:lstStyle/>
          <a:p>
            <a:r>
              <a:rPr lang="en-US" dirty="0"/>
              <a:t>EIDL Loan Advance/Grant</a:t>
            </a:r>
          </a:p>
        </p:txBody>
      </p:sp>
      <p:sp>
        <p:nvSpPr>
          <p:cNvPr id="3" name="Content Placeholder 2">
            <a:extLst>
              <a:ext uri="{FF2B5EF4-FFF2-40B4-BE49-F238E27FC236}">
                <a16:creationId xmlns:a16="http://schemas.microsoft.com/office/drawing/2014/main" id="{F76E2574-494A-41A1-BEBE-1BFCCD306AB9}"/>
              </a:ext>
            </a:extLst>
          </p:cNvPr>
          <p:cNvSpPr>
            <a:spLocks noGrp="1"/>
          </p:cNvSpPr>
          <p:nvPr>
            <p:ph idx="1"/>
          </p:nvPr>
        </p:nvSpPr>
        <p:spPr/>
        <p:txBody>
          <a:bodyPr/>
          <a:lstStyle/>
          <a:p>
            <a:r>
              <a:rPr lang="en-US" dirty="0"/>
              <a:t>Emergency Advance: This loan advance will provide up to $10,000 of economic relief to businesses that are currently experiencing temporary difficulties.</a:t>
            </a:r>
          </a:p>
          <a:p>
            <a:pPr lvl="1"/>
            <a:r>
              <a:rPr lang="en-US" dirty="0"/>
              <a:t>$1,000 per employee or a maximum of $10,000</a:t>
            </a:r>
          </a:p>
          <a:p>
            <a:pPr lvl="1"/>
            <a:r>
              <a:rPr lang="en-US" dirty="0"/>
              <a:t>The advance is a grant and does not need to be paid back but will reduce the amount of the EIDL loan if you are to receive one</a:t>
            </a:r>
          </a:p>
          <a:p>
            <a:r>
              <a:rPr lang="en-US" dirty="0"/>
              <a:t>Going forward: SBA will begin accepting new Economic Injury Disaster Loan (EIDL) and EIDL Advance applications on a limited basis only to provide relief to U.S. agricultural businesses.</a:t>
            </a:r>
          </a:p>
        </p:txBody>
      </p:sp>
    </p:spTree>
    <p:extLst>
      <p:ext uri="{BB962C8B-B14F-4D97-AF65-F5344CB8AC3E}">
        <p14:creationId xmlns:p14="http://schemas.microsoft.com/office/powerpoint/2010/main" val="138297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FECB-C0F4-44F4-B555-99E2012D518B}"/>
              </a:ext>
            </a:extLst>
          </p:cNvPr>
          <p:cNvSpPr>
            <a:spLocks noGrp="1"/>
          </p:cNvSpPr>
          <p:nvPr>
            <p:ph type="title"/>
          </p:nvPr>
        </p:nvSpPr>
        <p:spPr/>
        <p:txBody>
          <a:bodyPr/>
          <a:lstStyle/>
          <a:p>
            <a:r>
              <a:rPr lang="en-US" dirty="0"/>
              <a:t>Paycheck Protection Program (PPP) Loan</a:t>
            </a:r>
          </a:p>
        </p:txBody>
      </p:sp>
      <p:sp>
        <p:nvSpPr>
          <p:cNvPr id="3" name="Content Placeholder 2">
            <a:extLst>
              <a:ext uri="{FF2B5EF4-FFF2-40B4-BE49-F238E27FC236}">
                <a16:creationId xmlns:a16="http://schemas.microsoft.com/office/drawing/2014/main" id="{BC4399CD-7715-40D6-86E2-4DBA23383480}"/>
              </a:ext>
            </a:extLst>
          </p:cNvPr>
          <p:cNvSpPr>
            <a:spLocks noGrp="1"/>
          </p:cNvSpPr>
          <p:nvPr>
            <p:ph idx="1"/>
          </p:nvPr>
        </p:nvSpPr>
        <p:spPr/>
        <p:txBody>
          <a:bodyPr/>
          <a:lstStyle/>
          <a:p>
            <a:r>
              <a:rPr lang="en-US" dirty="0"/>
              <a:t>Apply with SBA Approved Lender</a:t>
            </a:r>
          </a:p>
          <a:p>
            <a:r>
              <a:rPr lang="en-US" dirty="0"/>
              <a:t>Forgivable Loan (not all or nothing) up to 2.5 times average monthly payroll</a:t>
            </a:r>
          </a:p>
          <a:p>
            <a:r>
              <a:rPr lang="en-US" dirty="0"/>
              <a:t>For any loan amounts not forgiven, the original loan terms – two-year maximum loan at 1% interest rate with payments deferred for the first six months – will apply. New loans (after June 5</a:t>
            </a:r>
            <a:r>
              <a:rPr lang="en-US" baseline="30000" dirty="0"/>
              <a:t>th</a:t>
            </a:r>
            <a:r>
              <a:rPr lang="en-US" dirty="0"/>
              <a:t>) will have 5 year terms.</a:t>
            </a:r>
          </a:p>
          <a:p>
            <a:r>
              <a:rPr lang="en-US" dirty="0"/>
              <a:t>There are no prepayment penalties or fees.</a:t>
            </a:r>
          </a:p>
          <a:p>
            <a:r>
              <a:rPr lang="en-US" dirty="0"/>
              <a:t>Funds still available - best bet is to try with smaller community bank/credit union</a:t>
            </a:r>
          </a:p>
        </p:txBody>
      </p:sp>
    </p:spTree>
    <p:extLst>
      <p:ext uri="{BB962C8B-B14F-4D97-AF65-F5344CB8AC3E}">
        <p14:creationId xmlns:p14="http://schemas.microsoft.com/office/powerpoint/2010/main" val="35680644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264</TotalTime>
  <Words>1925</Words>
  <Application>Microsoft Office PowerPoint</Application>
  <PresentationFormat>Widescreen</PresentationFormat>
  <Paragraphs>140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Facet</vt:lpstr>
      <vt:lpstr>Preparing for Forgiveness</vt:lpstr>
      <vt:lpstr>With You Today:</vt:lpstr>
      <vt:lpstr>LISTENING.THINKING.LEADING. VSH CPAs: Your Partner in Business</vt:lpstr>
      <vt:lpstr>Employee Retention Credit </vt:lpstr>
      <vt:lpstr>Employee Retention Credit</vt:lpstr>
      <vt:lpstr>Employee Retention Credit</vt:lpstr>
      <vt:lpstr>Economic Injury Disaster Loan (EIDL) Loan</vt:lpstr>
      <vt:lpstr>EIDL Loan Advance/Grant</vt:lpstr>
      <vt:lpstr>Paycheck Protection Program (PPP) Loan</vt:lpstr>
      <vt:lpstr>PPP Forgiveness</vt:lpstr>
      <vt:lpstr>Qualifying Expenses: Payroll</vt:lpstr>
      <vt:lpstr>Qualifying Expenses: Non-Payroll</vt:lpstr>
      <vt:lpstr>Qualifying Period</vt:lpstr>
      <vt:lpstr>PPP Forgiveness</vt:lpstr>
      <vt:lpstr>PPP Forgiveness</vt:lpstr>
      <vt:lpstr>PPP Forgiveness</vt:lpstr>
      <vt:lpstr>PPP Forgiveness Form</vt:lpstr>
      <vt:lpstr>PPP Flexibility Act</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Forgiveness:</dc:title>
  <dc:creator>Hannah Drager</dc:creator>
  <cp:lastModifiedBy>Aaron Weinberg</cp:lastModifiedBy>
  <cp:revision>43</cp:revision>
  <dcterms:created xsi:type="dcterms:W3CDTF">2020-05-21T22:03:21Z</dcterms:created>
  <dcterms:modified xsi:type="dcterms:W3CDTF">2020-06-11T18:21:13Z</dcterms:modified>
</cp:coreProperties>
</file>